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8" r:id="rId17"/>
    <p:sldId id="283" r:id="rId18"/>
    <p:sldId id="284" r:id="rId19"/>
    <p:sldId id="287" r:id="rId20"/>
    <p:sldId id="291" r:id="rId21"/>
    <p:sldId id="288" r:id="rId22"/>
    <p:sldId id="289" r:id="rId23"/>
    <p:sldId id="290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84" autoAdjust="0"/>
  </p:normalViewPr>
  <p:slideViewPr>
    <p:cSldViewPr snapToGrid="0">
      <p:cViewPr varScale="1">
        <p:scale>
          <a:sx n="77" d="100"/>
          <a:sy n="77" d="100"/>
        </p:scale>
        <p:origin x="91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EBA65-F30F-4B88-A7BF-1631067B238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E40D2C-05B2-48DD-83FD-FEF589DB0EEF}">
      <dgm:prSet phldrT="[Text]"/>
      <dgm:spPr/>
      <dgm:t>
        <a:bodyPr/>
        <a:lstStyle/>
        <a:p>
          <a:r>
            <a:rPr lang="en-US" dirty="0">
              <a:latin typeface="Vazirmatn Light" pitchFamily="2" charset="-78"/>
              <a:cs typeface="Vazirmatn Light" pitchFamily="2" charset="-78"/>
            </a:rPr>
            <a:t>Entity Framework</a:t>
          </a:r>
          <a:endParaRPr lang="en-US" dirty="0"/>
        </a:p>
      </dgm:t>
    </dgm:pt>
    <dgm:pt modelId="{E25908FD-E72C-44F3-B35C-D6C9314CF10D}" type="parTrans" cxnId="{8150BAE0-84AD-4049-BDD4-5A77B078B4CF}">
      <dgm:prSet/>
      <dgm:spPr/>
      <dgm:t>
        <a:bodyPr/>
        <a:lstStyle/>
        <a:p>
          <a:endParaRPr lang="en-US"/>
        </a:p>
      </dgm:t>
    </dgm:pt>
    <dgm:pt modelId="{022562FC-596F-4A09-9D1B-5907C8D6A349}" type="sibTrans" cxnId="{8150BAE0-84AD-4049-BDD4-5A77B078B4CF}">
      <dgm:prSet/>
      <dgm:spPr/>
      <dgm:t>
        <a:bodyPr/>
        <a:lstStyle/>
        <a:p>
          <a:endParaRPr lang="en-US"/>
        </a:p>
      </dgm:t>
    </dgm:pt>
    <dgm:pt modelId="{49689124-517C-4113-8CA6-3FFB417E7079}">
      <dgm:prSet phldrT="[Text]" custT="1"/>
      <dgm:spPr/>
      <dgm:t>
        <a:bodyPr/>
        <a:lstStyle/>
        <a:p>
          <a:pPr algn="r" rtl="1"/>
          <a:r>
            <a:rPr lang="fa-IR" sz="1600" dirty="0">
              <a:latin typeface="Vazirmatn Light" pitchFamily="2" charset="-78"/>
              <a:cs typeface="Vazirmatn Light" pitchFamily="2" charset="-78"/>
            </a:rPr>
            <a:t>سنگین‌تر اما امکانات بیشتر</a:t>
          </a:r>
          <a:endParaRPr lang="en-US" sz="1600" dirty="0"/>
        </a:p>
      </dgm:t>
    </dgm:pt>
    <dgm:pt modelId="{CBA16CB0-19FC-4FEC-9F7C-C46A55004EC5}" type="parTrans" cxnId="{23C2F793-22C3-44D3-AF19-44377043BC0F}">
      <dgm:prSet/>
      <dgm:spPr/>
      <dgm:t>
        <a:bodyPr/>
        <a:lstStyle/>
        <a:p>
          <a:endParaRPr lang="en-US"/>
        </a:p>
      </dgm:t>
    </dgm:pt>
    <dgm:pt modelId="{03DF6031-60AC-4EF0-9166-82F7B401F56A}" type="sibTrans" cxnId="{23C2F793-22C3-44D3-AF19-44377043BC0F}">
      <dgm:prSet/>
      <dgm:spPr/>
      <dgm:t>
        <a:bodyPr/>
        <a:lstStyle/>
        <a:p>
          <a:endParaRPr lang="en-US"/>
        </a:p>
      </dgm:t>
    </dgm:pt>
    <dgm:pt modelId="{09FAF20B-E846-4CD0-A2D0-15AF780FCFA3}">
      <dgm:prSet phldrT="[Text]"/>
      <dgm:spPr/>
      <dgm:t>
        <a:bodyPr/>
        <a:lstStyle/>
        <a:p>
          <a:r>
            <a:rPr lang="en-US" dirty="0">
              <a:latin typeface="Vazirmatn Light" pitchFamily="2" charset="-78"/>
              <a:cs typeface="Vazirmatn Light" pitchFamily="2" charset="-78"/>
            </a:rPr>
            <a:t>NHibernate</a:t>
          </a:r>
          <a:endParaRPr lang="en-US" dirty="0"/>
        </a:p>
      </dgm:t>
    </dgm:pt>
    <dgm:pt modelId="{1534CDDB-0570-48D8-9C5F-E89BE38241CF}" type="parTrans" cxnId="{1FEA9EB5-9DBB-4A95-8942-7C54DD966FC6}">
      <dgm:prSet/>
      <dgm:spPr/>
      <dgm:t>
        <a:bodyPr/>
        <a:lstStyle/>
        <a:p>
          <a:endParaRPr lang="en-US"/>
        </a:p>
      </dgm:t>
    </dgm:pt>
    <dgm:pt modelId="{9C9077B9-0612-486E-8886-D0C27470E887}" type="sibTrans" cxnId="{1FEA9EB5-9DBB-4A95-8942-7C54DD966FC6}">
      <dgm:prSet/>
      <dgm:spPr/>
      <dgm:t>
        <a:bodyPr/>
        <a:lstStyle/>
        <a:p>
          <a:endParaRPr lang="en-US"/>
        </a:p>
      </dgm:t>
    </dgm:pt>
    <dgm:pt modelId="{377B211A-9C4E-44B7-BC85-0A96C15A3312}">
      <dgm:prSet phldrT="[Text]" custT="1"/>
      <dgm:spPr/>
      <dgm:t>
        <a:bodyPr/>
        <a:lstStyle/>
        <a:p>
          <a:pPr algn="r" rtl="1"/>
          <a:r>
            <a:rPr lang="fa-IR" sz="1600" dirty="0">
              <a:latin typeface="Vazirmatn Light" pitchFamily="2" charset="-78"/>
              <a:cs typeface="Vazirmatn Light" pitchFamily="2" charset="-78"/>
            </a:rPr>
            <a:t>پیچیدگی بیشتر</a:t>
          </a:r>
          <a:endParaRPr lang="en-US" sz="1600" dirty="0"/>
        </a:p>
      </dgm:t>
    </dgm:pt>
    <dgm:pt modelId="{E4011E0B-078F-4ECC-9D3A-A5201548234D}" type="parTrans" cxnId="{F5E4D76C-7F97-44CF-A6F7-CDD26C905318}">
      <dgm:prSet/>
      <dgm:spPr/>
      <dgm:t>
        <a:bodyPr/>
        <a:lstStyle/>
        <a:p>
          <a:endParaRPr lang="en-US"/>
        </a:p>
      </dgm:t>
    </dgm:pt>
    <dgm:pt modelId="{6E037A3C-FAD5-4CB5-B962-57A0CA9273A5}" type="sibTrans" cxnId="{F5E4D76C-7F97-44CF-A6F7-CDD26C905318}">
      <dgm:prSet/>
      <dgm:spPr/>
      <dgm:t>
        <a:bodyPr/>
        <a:lstStyle/>
        <a:p>
          <a:endParaRPr lang="en-US"/>
        </a:p>
      </dgm:t>
    </dgm:pt>
    <dgm:pt modelId="{E0B5286F-DE4C-4C2B-B452-38051671E940}">
      <dgm:prSet phldrT="[Text]"/>
      <dgm:spPr/>
      <dgm:t>
        <a:bodyPr/>
        <a:lstStyle/>
        <a:p>
          <a:pPr rtl="1"/>
          <a:r>
            <a:rPr lang="en-US" dirty="0">
              <a:latin typeface="Vazirmatn Light" pitchFamily="2" charset="-78"/>
              <a:cs typeface="Vazirmatn Light" pitchFamily="2" charset="-78"/>
            </a:rPr>
            <a:t>ADO.NET </a:t>
          </a:r>
          <a:r>
            <a:rPr lang="fa-IR" dirty="0">
              <a:latin typeface="Vazirmatn Light" pitchFamily="2" charset="-78"/>
              <a:cs typeface="Vazirmatn Light" pitchFamily="2" charset="-78"/>
            </a:rPr>
            <a:t>خام</a:t>
          </a:r>
          <a:endParaRPr lang="en-US" dirty="0"/>
        </a:p>
      </dgm:t>
    </dgm:pt>
    <dgm:pt modelId="{05BC7A2C-5438-4443-BB2C-86A2844564F5}" type="parTrans" cxnId="{909B0930-0480-4FC0-9D3F-930AD0A62080}">
      <dgm:prSet/>
      <dgm:spPr/>
      <dgm:t>
        <a:bodyPr/>
        <a:lstStyle/>
        <a:p>
          <a:endParaRPr lang="en-US"/>
        </a:p>
      </dgm:t>
    </dgm:pt>
    <dgm:pt modelId="{56764480-25FB-44D2-8C27-6BBB6DFA4459}" type="sibTrans" cxnId="{909B0930-0480-4FC0-9D3F-930AD0A62080}">
      <dgm:prSet/>
      <dgm:spPr/>
      <dgm:t>
        <a:bodyPr/>
        <a:lstStyle/>
        <a:p>
          <a:endParaRPr lang="en-US"/>
        </a:p>
      </dgm:t>
    </dgm:pt>
    <dgm:pt modelId="{6C7D7594-A9B5-4FD5-BA06-EE4CDF80C095}">
      <dgm:prSet phldrT="[Text]" custT="1"/>
      <dgm:spPr/>
      <dgm:t>
        <a:bodyPr/>
        <a:lstStyle/>
        <a:p>
          <a:pPr algn="r" rtl="1"/>
          <a:r>
            <a:rPr lang="en-US" sz="1600" dirty="0">
              <a:latin typeface="Vazirmatn Light" pitchFamily="2" charset="-78"/>
              <a:cs typeface="Vazirmatn Light" pitchFamily="2" charset="-78"/>
            </a:rPr>
            <a:t>Dapper </a:t>
          </a:r>
          <a:r>
            <a:rPr lang="fa-IR" sz="1600" dirty="0">
              <a:latin typeface="Vazirmatn Light" pitchFamily="2" charset="-78"/>
              <a:cs typeface="Vazirmatn Light" pitchFamily="2" charset="-78"/>
            </a:rPr>
            <a:t>لایه نازکی روی </a:t>
          </a:r>
          <a:r>
            <a:rPr lang="en-US" sz="1600" dirty="0">
              <a:latin typeface="Vazirmatn Light" pitchFamily="2" charset="-78"/>
              <a:cs typeface="Vazirmatn Light" pitchFamily="2" charset="-78"/>
            </a:rPr>
            <a:t>ADO.NET </a:t>
          </a:r>
          <a:r>
            <a:rPr lang="fa-IR" sz="1600" dirty="0">
              <a:latin typeface="Vazirmatn Light" pitchFamily="2" charset="-78"/>
              <a:cs typeface="Vazirmatn Light" pitchFamily="2" charset="-78"/>
            </a:rPr>
            <a:t>است</a:t>
          </a:r>
          <a:endParaRPr lang="en-US" sz="1600" dirty="0"/>
        </a:p>
      </dgm:t>
    </dgm:pt>
    <dgm:pt modelId="{6C3657DD-EF61-48FE-B3B9-1B41D97E44B4}" type="parTrans" cxnId="{A57C620E-4218-42CF-A0D0-7734E105E015}">
      <dgm:prSet/>
      <dgm:spPr/>
      <dgm:t>
        <a:bodyPr/>
        <a:lstStyle/>
        <a:p>
          <a:endParaRPr lang="en-US"/>
        </a:p>
      </dgm:t>
    </dgm:pt>
    <dgm:pt modelId="{E4BFB2E2-A00D-41A7-A65F-10B4C76265CA}" type="sibTrans" cxnId="{A57C620E-4218-42CF-A0D0-7734E105E015}">
      <dgm:prSet/>
      <dgm:spPr/>
      <dgm:t>
        <a:bodyPr/>
        <a:lstStyle/>
        <a:p>
          <a:endParaRPr lang="en-US"/>
        </a:p>
      </dgm:t>
    </dgm:pt>
    <dgm:pt modelId="{29A19278-1F35-44EB-B4B2-07A9DE4F0CB1}">
      <dgm:prSet custT="1"/>
      <dgm:spPr/>
      <dgm:t>
        <a:bodyPr/>
        <a:lstStyle/>
        <a:p>
          <a:pPr algn="r" rtl="1"/>
          <a:r>
            <a:rPr lang="fa-IR" sz="1600" dirty="0">
              <a:latin typeface="Vazirmatn Light" pitchFamily="2" charset="-78"/>
              <a:cs typeface="Vazirmatn Light" pitchFamily="2" charset="-78"/>
            </a:rPr>
            <a:t> پشتیبانی از </a:t>
          </a:r>
          <a:r>
            <a:rPr lang="en-US" sz="1600" dirty="0">
              <a:latin typeface="Vazirmatn Light" pitchFamily="2" charset="-78"/>
              <a:cs typeface="Vazirmatn Light" pitchFamily="2" charset="-78"/>
            </a:rPr>
            <a:t>LINQ </a:t>
          </a:r>
          <a:r>
            <a:rPr lang="fa-IR" sz="1600" dirty="0">
              <a:latin typeface="Vazirmatn Light" pitchFamily="2" charset="-78"/>
              <a:cs typeface="Vazirmatn Light" pitchFamily="2" charset="-78"/>
            </a:rPr>
            <a:t>و </a:t>
          </a:r>
          <a:r>
            <a:rPr lang="en-US" sz="1600" dirty="0">
              <a:latin typeface="Vazirmatn Light" pitchFamily="2" charset="-78"/>
              <a:cs typeface="Vazirmatn Light" pitchFamily="2" charset="-78"/>
            </a:rPr>
            <a:t>Migrations</a:t>
          </a:r>
        </a:p>
      </dgm:t>
    </dgm:pt>
    <dgm:pt modelId="{E3F00AEC-3A19-44C5-8701-C3ECE858244E}" type="parTrans" cxnId="{4B9D8463-A1B0-4D0B-AE13-4B597967FBC3}">
      <dgm:prSet/>
      <dgm:spPr/>
      <dgm:t>
        <a:bodyPr/>
        <a:lstStyle/>
        <a:p>
          <a:endParaRPr lang="en-US"/>
        </a:p>
      </dgm:t>
    </dgm:pt>
    <dgm:pt modelId="{562B8307-E2B5-4BCF-B820-D77519CBB75D}" type="sibTrans" cxnId="{4B9D8463-A1B0-4D0B-AE13-4B597967FBC3}">
      <dgm:prSet/>
      <dgm:spPr/>
      <dgm:t>
        <a:bodyPr/>
        <a:lstStyle/>
        <a:p>
          <a:endParaRPr lang="en-US"/>
        </a:p>
      </dgm:t>
    </dgm:pt>
    <dgm:pt modelId="{7D96CD1D-DBA3-4A47-95B6-BC0561598DF9}">
      <dgm:prSet custT="1"/>
      <dgm:spPr/>
      <dgm:t>
        <a:bodyPr/>
        <a:lstStyle/>
        <a:p>
          <a:pPr algn="r" rtl="1"/>
          <a:r>
            <a:rPr lang="fa-IR" sz="1600" dirty="0">
              <a:latin typeface="Vazirmatn Light" pitchFamily="2" charset="-78"/>
              <a:cs typeface="Vazirmatn Light" pitchFamily="2" charset="-78"/>
            </a:rPr>
            <a:t>قابلیت‌های پیشرفته‌تر</a:t>
          </a:r>
        </a:p>
      </dgm:t>
    </dgm:pt>
    <dgm:pt modelId="{2DF97DAF-2576-45FC-BBD3-BE036DEECC21}" type="parTrans" cxnId="{983FED19-FEB1-404E-902B-8709BE1D2F6A}">
      <dgm:prSet/>
      <dgm:spPr/>
      <dgm:t>
        <a:bodyPr/>
        <a:lstStyle/>
        <a:p>
          <a:endParaRPr lang="en-US"/>
        </a:p>
      </dgm:t>
    </dgm:pt>
    <dgm:pt modelId="{F85FED3A-8ACE-40C4-8930-ADE17120141C}" type="sibTrans" cxnId="{983FED19-FEB1-404E-902B-8709BE1D2F6A}">
      <dgm:prSet/>
      <dgm:spPr/>
      <dgm:t>
        <a:bodyPr/>
        <a:lstStyle/>
        <a:p>
          <a:endParaRPr lang="en-US"/>
        </a:p>
      </dgm:t>
    </dgm:pt>
    <dgm:pt modelId="{10BDD4C1-9737-4EA9-95BC-F76C3AFB5488}">
      <dgm:prSet custT="1"/>
      <dgm:spPr/>
      <dgm:t>
        <a:bodyPr/>
        <a:lstStyle/>
        <a:p>
          <a:pPr algn="r" rtl="1"/>
          <a:r>
            <a:rPr lang="fa-IR" sz="1600" dirty="0">
              <a:latin typeface="Vazirmatn Light" pitchFamily="2" charset="-78"/>
              <a:cs typeface="Vazirmatn Light" pitchFamily="2" charset="-78"/>
            </a:rPr>
            <a:t>کدنویسی کمتر نسبت به </a:t>
          </a:r>
          <a:r>
            <a:rPr lang="en-US" sz="1600" dirty="0">
              <a:latin typeface="Vazirmatn Light" pitchFamily="2" charset="-78"/>
              <a:cs typeface="Vazirmatn Light" pitchFamily="2" charset="-78"/>
            </a:rPr>
            <a:t>ADO.NET </a:t>
          </a:r>
          <a:r>
            <a:rPr lang="fa-IR" sz="1600" dirty="0">
              <a:latin typeface="Vazirmatn Light" pitchFamily="2" charset="-78"/>
              <a:cs typeface="Vazirmatn Light" pitchFamily="2" charset="-78"/>
            </a:rPr>
            <a:t>خام</a:t>
          </a:r>
        </a:p>
      </dgm:t>
    </dgm:pt>
    <dgm:pt modelId="{DADCC71B-6633-4448-970F-A4F17257C2AF}" type="parTrans" cxnId="{C79B0CDC-5145-4C75-AE21-92776349F0D8}">
      <dgm:prSet/>
      <dgm:spPr/>
      <dgm:t>
        <a:bodyPr/>
        <a:lstStyle/>
        <a:p>
          <a:endParaRPr lang="en-US"/>
        </a:p>
      </dgm:t>
    </dgm:pt>
    <dgm:pt modelId="{7C1853B0-C6E4-4804-9216-9BEC514FC840}" type="sibTrans" cxnId="{C79B0CDC-5145-4C75-AE21-92776349F0D8}">
      <dgm:prSet/>
      <dgm:spPr/>
      <dgm:t>
        <a:bodyPr/>
        <a:lstStyle/>
        <a:p>
          <a:endParaRPr lang="en-US"/>
        </a:p>
      </dgm:t>
    </dgm:pt>
    <dgm:pt modelId="{EEFD3AC2-8315-459F-8A3A-9FCECFA44728}" type="pres">
      <dgm:prSet presAssocID="{D8BEBA65-F30F-4B88-A7BF-1631067B238B}" presName="Name0" presStyleCnt="0">
        <dgm:presLayoutVars>
          <dgm:dir/>
          <dgm:animLvl val="lvl"/>
          <dgm:resizeHandles val="exact"/>
        </dgm:presLayoutVars>
      </dgm:prSet>
      <dgm:spPr/>
    </dgm:pt>
    <dgm:pt modelId="{0C173274-6D95-4E1A-B9FF-6D4D68DE8777}" type="pres">
      <dgm:prSet presAssocID="{4CE40D2C-05B2-48DD-83FD-FEF589DB0EEF}" presName="composite" presStyleCnt="0"/>
      <dgm:spPr/>
    </dgm:pt>
    <dgm:pt modelId="{AF9EC4A4-6F9E-45F0-9FCA-792E33879D65}" type="pres">
      <dgm:prSet presAssocID="{4CE40D2C-05B2-48DD-83FD-FEF589DB0EE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321E107-9158-45AA-812C-E163DCF82D6A}" type="pres">
      <dgm:prSet presAssocID="{4CE40D2C-05B2-48DD-83FD-FEF589DB0EEF}" presName="desTx" presStyleLbl="alignAccFollowNode1" presStyleIdx="0" presStyleCnt="3">
        <dgm:presLayoutVars>
          <dgm:bulletEnabled val="1"/>
        </dgm:presLayoutVars>
      </dgm:prSet>
      <dgm:spPr/>
    </dgm:pt>
    <dgm:pt modelId="{35A90974-2FBB-4FDC-8008-83E78D38310C}" type="pres">
      <dgm:prSet presAssocID="{022562FC-596F-4A09-9D1B-5907C8D6A349}" presName="space" presStyleCnt="0"/>
      <dgm:spPr/>
    </dgm:pt>
    <dgm:pt modelId="{FB15800C-F7DB-497A-B561-D791A962B139}" type="pres">
      <dgm:prSet presAssocID="{09FAF20B-E846-4CD0-A2D0-15AF780FCFA3}" presName="composite" presStyleCnt="0"/>
      <dgm:spPr/>
    </dgm:pt>
    <dgm:pt modelId="{3E12D808-8CD5-45DF-9E46-6DF080A1B03D}" type="pres">
      <dgm:prSet presAssocID="{09FAF20B-E846-4CD0-A2D0-15AF780FCFA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9C0E56A-6BA7-4ED6-B4B7-62181BEEEFA8}" type="pres">
      <dgm:prSet presAssocID="{09FAF20B-E846-4CD0-A2D0-15AF780FCFA3}" presName="desTx" presStyleLbl="alignAccFollowNode1" presStyleIdx="1" presStyleCnt="3">
        <dgm:presLayoutVars>
          <dgm:bulletEnabled val="1"/>
        </dgm:presLayoutVars>
      </dgm:prSet>
      <dgm:spPr/>
    </dgm:pt>
    <dgm:pt modelId="{E6466C69-FC69-478B-86F2-9E3D40DE78C2}" type="pres">
      <dgm:prSet presAssocID="{9C9077B9-0612-486E-8886-D0C27470E887}" presName="space" presStyleCnt="0"/>
      <dgm:spPr/>
    </dgm:pt>
    <dgm:pt modelId="{86B4277A-B9C9-4C77-844E-E3B2A395C6F7}" type="pres">
      <dgm:prSet presAssocID="{E0B5286F-DE4C-4C2B-B452-38051671E940}" presName="composite" presStyleCnt="0"/>
      <dgm:spPr/>
    </dgm:pt>
    <dgm:pt modelId="{79D62E84-C97E-4294-9BF5-6ACBFAE40AB1}" type="pres">
      <dgm:prSet presAssocID="{E0B5286F-DE4C-4C2B-B452-38051671E94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56A6394-6530-4741-A4A1-D79B694E544C}" type="pres">
      <dgm:prSet presAssocID="{E0B5286F-DE4C-4C2B-B452-38051671E94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C571608-2C0A-4993-B802-1E504F5B79AA}" type="presOf" srcId="{10BDD4C1-9737-4EA9-95BC-F76C3AFB5488}" destId="{656A6394-6530-4741-A4A1-D79B694E544C}" srcOrd="0" destOrd="1" presId="urn:microsoft.com/office/officeart/2005/8/layout/hList1"/>
    <dgm:cxn modelId="{A57C620E-4218-42CF-A0D0-7734E105E015}" srcId="{E0B5286F-DE4C-4C2B-B452-38051671E940}" destId="{6C7D7594-A9B5-4FD5-BA06-EE4CDF80C095}" srcOrd="0" destOrd="0" parTransId="{6C3657DD-EF61-48FE-B3B9-1B41D97E44B4}" sibTransId="{E4BFB2E2-A00D-41A7-A65F-10B4C76265CA}"/>
    <dgm:cxn modelId="{983FED19-FEB1-404E-902B-8709BE1D2F6A}" srcId="{09FAF20B-E846-4CD0-A2D0-15AF780FCFA3}" destId="{7D96CD1D-DBA3-4A47-95B6-BC0561598DF9}" srcOrd="1" destOrd="0" parTransId="{2DF97DAF-2576-45FC-BBD3-BE036DEECC21}" sibTransId="{F85FED3A-8ACE-40C4-8930-ADE17120141C}"/>
    <dgm:cxn modelId="{909B0930-0480-4FC0-9D3F-930AD0A62080}" srcId="{D8BEBA65-F30F-4B88-A7BF-1631067B238B}" destId="{E0B5286F-DE4C-4C2B-B452-38051671E940}" srcOrd="2" destOrd="0" parTransId="{05BC7A2C-5438-4443-BB2C-86A2844564F5}" sibTransId="{56764480-25FB-44D2-8C27-6BBB6DFA4459}"/>
    <dgm:cxn modelId="{3258E233-103D-44D6-A1F5-2EA5081C898E}" type="presOf" srcId="{E0B5286F-DE4C-4C2B-B452-38051671E940}" destId="{79D62E84-C97E-4294-9BF5-6ACBFAE40AB1}" srcOrd="0" destOrd="0" presId="urn:microsoft.com/office/officeart/2005/8/layout/hList1"/>
    <dgm:cxn modelId="{4B9D8463-A1B0-4D0B-AE13-4B597967FBC3}" srcId="{4CE40D2C-05B2-48DD-83FD-FEF589DB0EEF}" destId="{29A19278-1F35-44EB-B4B2-07A9DE4F0CB1}" srcOrd="1" destOrd="0" parTransId="{E3F00AEC-3A19-44C5-8701-C3ECE858244E}" sibTransId="{562B8307-E2B5-4BCF-B820-D77519CBB75D}"/>
    <dgm:cxn modelId="{F5E4D76C-7F97-44CF-A6F7-CDD26C905318}" srcId="{09FAF20B-E846-4CD0-A2D0-15AF780FCFA3}" destId="{377B211A-9C4E-44B7-BC85-0A96C15A3312}" srcOrd="0" destOrd="0" parTransId="{E4011E0B-078F-4ECC-9D3A-A5201548234D}" sibTransId="{6E037A3C-FAD5-4CB5-B962-57A0CA9273A5}"/>
    <dgm:cxn modelId="{0C9D054E-569C-4104-AAE5-45C75258CBE5}" type="presOf" srcId="{7D96CD1D-DBA3-4A47-95B6-BC0561598DF9}" destId="{69C0E56A-6BA7-4ED6-B4B7-62181BEEEFA8}" srcOrd="0" destOrd="1" presId="urn:microsoft.com/office/officeart/2005/8/layout/hList1"/>
    <dgm:cxn modelId="{97A61675-696B-41AD-BAB5-D18DF90072B6}" type="presOf" srcId="{49689124-517C-4113-8CA6-3FFB417E7079}" destId="{E321E107-9158-45AA-812C-E163DCF82D6A}" srcOrd="0" destOrd="0" presId="urn:microsoft.com/office/officeart/2005/8/layout/hList1"/>
    <dgm:cxn modelId="{23C2F793-22C3-44D3-AF19-44377043BC0F}" srcId="{4CE40D2C-05B2-48DD-83FD-FEF589DB0EEF}" destId="{49689124-517C-4113-8CA6-3FFB417E7079}" srcOrd="0" destOrd="0" parTransId="{CBA16CB0-19FC-4FEC-9F7C-C46A55004EC5}" sibTransId="{03DF6031-60AC-4EF0-9166-82F7B401F56A}"/>
    <dgm:cxn modelId="{F557B796-6356-4C94-9DA4-799E386DA55C}" type="presOf" srcId="{4CE40D2C-05B2-48DD-83FD-FEF589DB0EEF}" destId="{AF9EC4A4-6F9E-45F0-9FCA-792E33879D65}" srcOrd="0" destOrd="0" presId="urn:microsoft.com/office/officeart/2005/8/layout/hList1"/>
    <dgm:cxn modelId="{07D7A4A0-EAC3-4FE6-AD71-BFF37AB1BF5D}" type="presOf" srcId="{D8BEBA65-F30F-4B88-A7BF-1631067B238B}" destId="{EEFD3AC2-8315-459F-8A3A-9FCECFA44728}" srcOrd="0" destOrd="0" presId="urn:microsoft.com/office/officeart/2005/8/layout/hList1"/>
    <dgm:cxn modelId="{1FEA9EB5-9DBB-4A95-8942-7C54DD966FC6}" srcId="{D8BEBA65-F30F-4B88-A7BF-1631067B238B}" destId="{09FAF20B-E846-4CD0-A2D0-15AF780FCFA3}" srcOrd="1" destOrd="0" parTransId="{1534CDDB-0570-48D8-9C5F-E89BE38241CF}" sibTransId="{9C9077B9-0612-486E-8886-D0C27470E887}"/>
    <dgm:cxn modelId="{5EB4B5BD-8EC5-451E-BD45-7E82292CAF4B}" type="presOf" srcId="{09FAF20B-E846-4CD0-A2D0-15AF780FCFA3}" destId="{3E12D808-8CD5-45DF-9E46-6DF080A1B03D}" srcOrd="0" destOrd="0" presId="urn:microsoft.com/office/officeart/2005/8/layout/hList1"/>
    <dgm:cxn modelId="{3ED415C6-2962-4EB2-8B47-4580B3262562}" type="presOf" srcId="{377B211A-9C4E-44B7-BC85-0A96C15A3312}" destId="{69C0E56A-6BA7-4ED6-B4B7-62181BEEEFA8}" srcOrd="0" destOrd="0" presId="urn:microsoft.com/office/officeart/2005/8/layout/hList1"/>
    <dgm:cxn modelId="{C79B0CDC-5145-4C75-AE21-92776349F0D8}" srcId="{E0B5286F-DE4C-4C2B-B452-38051671E940}" destId="{10BDD4C1-9737-4EA9-95BC-F76C3AFB5488}" srcOrd="1" destOrd="0" parTransId="{DADCC71B-6633-4448-970F-A4F17257C2AF}" sibTransId="{7C1853B0-C6E4-4804-9216-9BEC514FC840}"/>
    <dgm:cxn modelId="{8150BAE0-84AD-4049-BDD4-5A77B078B4CF}" srcId="{D8BEBA65-F30F-4B88-A7BF-1631067B238B}" destId="{4CE40D2C-05B2-48DD-83FD-FEF589DB0EEF}" srcOrd="0" destOrd="0" parTransId="{E25908FD-E72C-44F3-B35C-D6C9314CF10D}" sibTransId="{022562FC-596F-4A09-9D1B-5907C8D6A349}"/>
    <dgm:cxn modelId="{688D6FE5-35AD-4EB8-8CE9-351F179F811A}" type="presOf" srcId="{29A19278-1F35-44EB-B4B2-07A9DE4F0CB1}" destId="{E321E107-9158-45AA-812C-E163DCF82D6A}" srcOrd="0" destOrd="1" presId="urn:microsoft.com/office/officeart/2005/8/layout/hList1"/>
    <dgm:cxn modelId="{65C7A0F1-8136-4242-8D84-2CCF8B4548F9}" type="presOf" srcId="{6C7D7594-A9B5-4FD5-BA06-EE4CDF80C095}" destId="{656A6394-6530-4741-A4A1-D79B694E544C}" srcOrd="0" destOrd="0" presId="urn:microsoft.com/office/officeart/2005/8/layout/hList1"/>
    <dgm:cxn modelId="{F29A07A9-736C-4DB0-9CE2-568AD83031AA}" type="presParOf" srcId="{EEFD3AC2-8315-459F-8A3A-9FCECFA44728}" destId="{0C173274-6D95-4E1A-B9FF-6D4D68DE8777}" srcOrd="0" destOrd="0" presId="urn:microsoft.com/office/officeart/2005/8/layout/hList1"/>
    <dgm:cxn modelId="{78BBDB8D-D89C-4949-8C29-612053BB31C8}" type="presParOf" srcId="{0C173274-6D95-4E1A-B9FF-6D4D68DE8777}" destId="{AF9EC4A4-6F9E-45F0-9FCA-792E33879D65}" srcOrd="0" destOrd="0" presId="urn:microsoft.com/office/officeart/2005/8/layout/hList1"/>
    <dgm:cxn modelId="{E846D0D4-6392-416C-A5A6-9E44F99DD3AE}" type="presParOf" srcId="{0C173274-6D95-4E1A-B9FF-6D4D68DE8777}" destId="{E321E107-9158-45AA-812C-E163DCF82D6A}" srcOrd="1" destOrd="0" presId="urn:microsoft.com/office/officeart/2005/8/layout/hList1"/>
    <dgm:cxn modelId="{F4BA766B-F3CA-433B-876D-2C31C2E1EA1A}" type="presParOf" srcId="{EEFD3AC2-8315-459F-8A3A-9FCECFA44728}" destId="{35A90974-2FBB-4FDC-8008-83E78D38310C}" srcOrd="1" destOrd="0" presId="urn:microsoft.com/office/officeart/2005/8/layout/hList1"/>
    <dgm:cxn modelId="{3ADC289C-27DE-4ABA-89A0-678B1D5900F3}" type="presParOf" srcId="{EEFD3AC2-8315-459F-8A3A-9FCECFA44728}" destId="{FB15800C-F7DB-497A-B561-D791A962B139}" srcOrd="2" destOrd="0" presId="urn:microsoft.com/office/officeart/2005/8/layout/hList1"/>
    <dgm:cxn modelId="{2E45702D-4B9F-488D-AA5A-03EF8253FCE0}" type="presParOf" srcId="{FB15800C-F7DB-497A-B561-D791A962B139}" destId="{3E12D808-8CD5-45DF-9E46-6DF080A1B03D}" srcOrd="0" destOrd="0" presId="urn:microsoft.com/office/officeart/2005/8/layout/hList1"/>
    <dgm:cxn modelId="{0CDFE8C9-26E9-4097-BD0B-62DADDF6E5F2}" type="presParOf" srcId="{FB15800C-F7DB-497A-B561-D791A962B139}" destId="{69C0E56A-6BA7-4ED6-B4B7-62181BEEEFA8}" srcOrd="1" destOrd="0" presId="urn:microsoft.com/office/officeart/2005/8/layout/hList1"/>
    <dgm:cxn modelId="{F79FC8FE-4169-442D-A4F0-546E0D4DBDD3}" type="presParOf" srcId="{EEFD3AC2-8315-459F-8A3A-9FCECFA44728}" destId="{E6466C69-FC69-478B-86F2-9E3D40DE78C2}" srcOrd="3" destOrd="0" presId="urn:microsoft.com/office/officeart/2005/8/layout/hList1"/>
    <dgm:cxn modelId="{D5E9C848-58F0-408A-8001-E6F3E283A544}" type="presParOf" srcId="{EEFD3AC2-8315-459F-8A3A-9FCECFA44728}" destId="{86B4277A-B9C9-4C77-844E-E3B2A395C6F7}" srcOrd="4" destOrd="0" presId="urn:microsoft.com/office/officeart/2005/8/layout/hList1"/>
    <dgm:cxn modelId="{1FF92762-D298-4E25-8CBC-880C961BACA4}" type="presParOf" srcId="{86B4277A-B9C9-4C77-844E-E3B2A395C6F7}" destId="{79D62E84-C97E-4294-9BF5-6ACBFAE40AB1}" srcOrd="0" destOrd="0" presId="urn:microsoft.com/office/officeart/2005/8/layout/hList1"/>
    <dgm:cxn modelId="{4393969F-5F4D-49C9-AFF2-FA7D916E5111}" type="presParOf" srcId="{86B4277A-B9C9-4C77-844E-E3B2A395C6F7}" destId="{656A6394-6530-4741-A4A1-D79B694E54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EC4A4-6F9E-45F0-9FCA-792E33879D65}">
      <dsp:nvSpPr>
        <dsp:cNvPr id="0" name=""/>
        <dsp:cNvSpPr/>
      </dsp:nvSpPr>
      <dsp:spPr>
        <a:xfrm>
          <a:off x="3342" y="1067266"/>
          <a:ext cx="3258481" cy="1288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Vazirmatn Light" pitchFamily="2" charset="-78"/>
              <a:cs typeface="Vazirmatn Light" pitchFamily="2" charset="-78"/>
            </a:rPr>
            <a:t>Entity Framework</a:t>
          </a:r>
          <a:endParaRPr lang="en-US" sz="2900" kern="1200" dirty="0"/>
        </a:p>
      </dsp:txBody>
      <dsp:txXfrm>
        <a:off x="3342" y="1067266"/>
        <a:ext cx="3258481" cy="1288761"/>
      </dsp:txXfrm>
    </dsp:sp>
    <dsp:sp modelId="{E321E107-9158-45AA-812C-E163DCF82D6A}">
      <dsp:nvSpPr>
        <dsp:cNvPr id="0" name=""/>
        <dsp:cNvSpPr/>
      </dsp:nvSpPr>
      <dsp:spPr>
        <a:xfrm>
          <a:off x="3342" y="2356028"/>
          <a:ext cx="3258481" cy="1432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600" kern="1200" dirty="0">
              <a:latin typeface="Vazirmatn Light" pitchFamily="2" charset="-78"/>
              <a:cs typeface="Vazirmatn Light" pitchFamily="2" charset="-78"/>
            </a:rPr>
            <a:t>سنگین‌تر اما امکانات بیشتر</a:t>
          </a:r>
          <a:endParaRPr lang="en-US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600" kern="1200" dirty="0">
              <a:latin typeface="Vazirmatn Light" pitchFamily="2" charset="-78"/>
              <a:cs typeface="Vazirmatn Light" pitchFamily="2" charset="-78"/>
            </a:rPr>
            <a:t> پشتیبانی از </a:t>
          </a:r>
          <a:r>
            <a:rPr lang="en-US" sz="1600" kern="1200" dirty="0">
              <a:latin typeface="Vazirmatn Light" pitchFamily="2" charset="-78"/>
              <a:cs typeface="Vazirmatn Light" pitchFamily="2" charset="-78"/>
            </a:rPr>
            <a:t>LINQ </a:t>
          </a:r>
          <a:r>
            <a:rPr lang="fa-IR" sz="1600" kern="1200" dirty="0">
              <a:latin typeface="Vazirmatn Light" pitchFamily="2" charset="-78"/>
              <a:cs typeface="Vazirmatn Light" pitchFamily="2" charset="-78"/>
            </a:rPr>
            <a:t>و </a:t>
          </a:r>
          <a:r>
            <a:rPr lang="en-US" sz="1600" kern="1200" dirty="0">
              <a:latin typeface="Vazirmatn Light" pitchFamily="2" charset="-78"/>
              <a:cs typeface="Vazirmatn Light" pitchFamily="2" charset="-78"/>
            </a:rPr>
            <a:t>Migrations</a:t>
          </a:r>
        </a:p>
      </dsp:txBody>
      <dsp:txXfrm>
        <a:off x="3342" y="2356028"/>
        <a:ext cx="3258481" cy="1432890"/>
      </dsp:txXfrm>
    </dsp:sp>
    <dsp:sp modelId="{3E12D808-8CD5-45DF-9E46-6DF080A1B03D}">
      <dsp:nvSpPr>
        <dsp:cNvPr id="0" name=""/>
        <dsp:cNvSpPr/>
      </dsp:nvSpPr>
      <dsp:spPr>
        <a:xfrm>
          <a:off x="3718011" y="1067266"/>
          <a:ext cx="3258481" cy="1288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Vazirmatn Light" pitchFamily="2" charset="-78"/>
              <a:cs typeface="Vazirmatn Light" pitchFamily="2" charset="-78"/>
            </a:rPr>
            <a:t>NHibernate</a:t>
          </a:r>
          <a:endParaRPr lang="en-US" sz="2900" kern="1200" dirty="0"/>
        </a:p>
      </dsp:txBody>
      <dsp:txXfrm>
        <a:off x="3718011" y="1067266"/>
        <a:ext cx="3258481" cy="1288761"/>
      </dsp:txXfrm>
    </dsp:sp>
    <dsp:sp modelId="{69C0E56A-6BA7-4ED6-B4B7-62181BEEEFA8}">
      <dsp:nvSpPr>
        <dsp:cNvPr id="0" name=""/>
        <dsp:cNvSpPr/>
      </dsp:nvSpPr>
      <dsp:spPr>
        <a:xfrm>
          <a:off x="3718011" y="2356028"/>
          <a:ext cx="3258481" cy="1432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600" kern="1200" dirty="0">
              <a:latin typeface="Vazirmatn Light" pitchFamily="2" charset="-78"/>
              <a:cs typeface="Vazirmatn Light" pitchFamily="2" charset="-78"/>
            </a:rPr>
            <a:t>پیچیدگی بیشتر</a:t>
          </a:r>
          <a:endParaRPr lang="en-US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600" kern="1200" dirty="0">
              <a:latin typeface="Vazirmatn Light" pitchFamily="2" charset="-78"/>
              <a:cs typeface="Vazirmatn Light" pitchFamily="2" charset="-78"/>
            </a:rPr>
            <a:t>قابلیت‌های پیشرفته‌تر</a:t>
          </a:r>
        </a:p>
      </dsp:txBody>
      <dsp:txXfrm>
        <a:off x="3718011" y="2356028"/>
        <a:ext cx="3258481" cy="1432890"/>
      </dsp:txXfrm>
    </dsp:sp>
    <dsp:sp modelId="{79D62E84-C97E-4294-9BF5-6ACBFAE40AB1}">
      <dsp:nvSpPr>
        <dsp:cNvPr id="0" name=""/>
        <dsp:cNvSpPr/>
      </dsp:nvSpPr>
      <dsp:spPr>
        <a:xfrm>
          <a:off x="7432680" y="1067266"/>
          <a:ext cx="3258481" cy="1288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Vazirmatn Light" pitchFamily="2" charset="-78"/>
              <a:cs typeface="Vazirmatn Light" pitchFamily="2" charset="-78"/>
            </a:rPr>
            <a:t>ADO.NET </a:t>
          </a:r>
          <a:r>
            <a:rPr lang="fa-IR" sz="2900" kern="1200" dirty="0">
              <a:latin typeface="Vazirmatn Light" pitchFamily="2" charset="-78"/>
              <a:cs typeface="Vazirmatn Light" pitchFamily="2" charset="-78"/>
            </a:rPr>
            <a:t>خام</a:t>
          </a:r>
          <a:endParaRPr lang="en-US" sz="2900" kern="1200" dirty="0"/>
        </a:p>
      </dsp:txBody>
      <dsp:txXfrm>
        <a:off x="7432680" y="1067266"/>
        <a:ext cx="3258481" cy="1288761"/>
      </dsp:txXfrm>
    </dsp:sp>
    <dsp:sp modelId="{656A6394-6530-4741-A4A1-D79B694E544C}">
      <dsp:nvSpPr>
        <dsp:cNvPr id="0" name=""/>
        <dsp:cNvSpPr/>
      </dsp:nvSpPr>
      <dsp:spPr>
        <a:xfrm>
          <a:off x="7432680" y="2356028"/>
          <a:ext cx="3258481" cy="1432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Vazirmatn Light" pitchFamily="2" charset="-78"/>
              <a:cs typeface="Vazirmatn Light" pitchFamily="2" charset="-78"/>
            </a:rPr>
            <a:t>Dapper </a:t>
          </a:r>
          <a:r>
            <a:rPr lang="fa-IR" sz="1600" kern="1200" dirty="0">
              <a:latin typeface="Vazirmatn Light" pitchFamily="2" charset="-78"/>
              <a:cs typeface="Vazirmatn Light" pitchFamily="2" charset="-78"/>
            </a:rPr>
            <a:t>لایه نازکی روی </a:t>
          </a:r>
          <a:r>
            <a:rPr lang="en-US" sz="1600" kern="1200" dirty="0">
              <a:latin typeface="Vazirmatn Light" pitchFamily="2" charset="-78"/>
              <a:cs typeface="Vazirmatn Light" pitchFamily="2" charset="-78"/>
            </a:rPr>
            <a:t>ADO.NET </a:t>
          </a:r>
          <a:r>
            <a:rPr lang="fa-IR" sz="1600" kern="1200" dirty="0">
              <a:latin typeface="Vazirmatn Light" pitchFamily="2" charset="-78"/>
              <a:cs typeface="Vazirmatn Light" pitchFamily="2" charset="-78"/>
            </a:rPr>
            <a:t>است</a:t>
          </a:r>
          <a:endParaRPr lang="en-US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600" kern="1200" dirty="0">
              <a:latin typeface="Vazirmatn Light" pitchFamily="2" charset="-78"/>
              <a:cs typeface="Vazirmatn Light" pitchFamily="2" charset="-78"/>
            </a:rPr>
            <a:t>کدنویسی کمتر نسبت به </a:t>
          </a:r>
          <a:r>
            <a:rPr lang="en-US" sz="1600" kern="1200" dirty="0">
              <a:latin typeface="Vazirmatn Light" pitchFamily="2" charset="-78"/>
              <a:cs typeface="Vazirmatn Light" pitchFamily="2" charset="-78"/>
            </a:rPr>
            <a:t>ADO.NET </a:t>
          </a:r>
          <a:r>
            <a:rPr lang="fa-IR" sz="1600" kern="1200" dirty="0">
              <a:latin typeface="Vazirmatn Light" pitchFamily="2" charset="-78"/>
              <a:cs typeface="Vazirmatn Light" pitchFamily="2" charset="-78"/>
            </a:rPr>
            <a:t>خام</a:t>
          </a:r>
        </a:p>
      </dsp:txBody>
      <dsp:txXfrm>
        <a:off x="7432680" y="2356028"/>
        <a:ext cx="3258481" cy="1432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در این اسلاید به معرفی کلی Dapper و هدف از استفاده آن می‌پردازیم.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در این اسلاید مزایای استفاده از کوئری‌های SQL خام در Dapper بررسی می‌شود.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در این اسلاید مزیت عدم نیاز به پیکربندی پیچیده در Dapper توضیح داده می‌شود.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برای برنامه‌های گزارش‌گیری یا سیستم‌های مالی که عملکرد حیاتی است، Dapper می‌تواند انتخاب ایده‌آلی باشد.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نمونه کدهای CRUD را نمایش داده و هر بخش را توضیح دهید.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توضیح دهید که DynamicParameters چگونه کار می‌کند و چه موقع از آن استفاده کنیم.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نمونه‌ای از یک کلاس ساده و نحوه مپ شدن آن با نتایج کوئری را نشان دهید.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جمع‌بندی نکات کلیدی و تشویق به رعایت بهترین روش‌ها در استفاده از Dapper.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مزایای اصلی Dapper را برشمرده و با ORMهای دیگر مقایسه کنید.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مواردی که Dapper برای آنها مناسب نیست را توضیح دهید.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موقعیت‌های مناسب برای استفاده از هر یک از این ابزارها را توضیح دهید.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مراحل نصب را به صورت عملی نمایش دهید.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کد را خط به خط توضیح دهید و اجرا کنید.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در این اسلاید مزایای اصلی Dapper را بررسی می‌کنیم.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در این اسلاید به مقایسه سرعت Dapper با سایر ORM ها می‌پردازیم.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در این اسلاید مثال‌هایی از سادگی استفاده از Dapper ارائه می‌شود.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latin typeface="Vazirmatn Black" pitchFamily="2" charset="-78"/>
                <a:cs typeface="Vazirmatn Black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latin typeface="Vazirmatn Light" pitchFamily="2" charset="-78"/>
                <a:cs typeface="Vazirmatn Light" pitchFamily="2" charset="-78"/>
              </a:defRPr>
            </a:lvl1pPr>
            <a:lvl2pPr algn="r" rtl="1">
              <a:defRPr>
                <a:latin typeface="Vazirmatn Light" pitchFamily="2" charset="-78"/>
                <a:cs typeface="Vazirmatn Light" pitchFamily="2" charset="-78"/>
              </a:defRPr>
            </a:lvl2pPr>
            <a:lvl3pPr algn="r" rtl="1">
              <a:defRPr>
                <a:latin typeface="Vazirmatn Light" pitchFamily="2" charset="-78"/>
                <a:cs typeface="Vazirmatn Light" pitchFamily="2" charset="-78"/>
              </a:defRPr>
            </a:lvl3pPr>
            <a:lvl4pPr algn="r" rtl="1">
              <a:defRPr>
                <a:latin typeface="Vazirmatn Light" pitchFamily="2" charset="-78"/>
                <a:cs typeface="Vazirmatn Light" pitchFamily="2" charset="-78"/>
              </a:defRPr>
            </a:lvl4pPr>
            <a:lvl5pPr algn="r" rtl="1">
              <a:defRPr>
                <a:latin typeface="Vazirmatn Light" pitchFamily="2" charset="-78"/>
                <a:cs typeface="Vazirmatn Light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azirmatn Black" pitchFamily="2" charset="-78"/>
          <a:ea typeface="+mj-ea"/>
          <a:cs typeface="Vazirmatn Black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azirmatn Light" pitchFamily="2" charset="-78"/>
          <a:ea typeface="+mn-ea"/>
          <a:cs typeface="Vazirmatn Light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azirmatn Light" pitchFamily="2" charset="-78"/>
          <a:ea typeface="+mn-ea"/>
          <a:cs typeface="Vazirmatn Light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azirmatn Light" pitchFamily="2" charset="-78"/>
          <a:ea typeface="+mn-ea"/>
          <a:cs typeface="Vazirmatn Light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azirmatn Light" pitchFamily="2" charset="-78"/>
          <a:ea typeface="+mn-ea"/>
          <a:cs typeface="Vazirmatn Light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azirmatn Light" pitchFamily="2" charset="-78"/>
          <a:ea typeface="+mn-ea"/>
          <a:cs typeface="Vazirmatn Light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sz="6000" b="1">
                <a:latin typeface="Vazirmatn Black"/>
              </a:rPr>
              <a:t>● مزایای استفاده از Dapper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sz="3200">
                <a:latin typeface="Vazirmatn Light"/>
              </a:rPr>
              <a:t>Familiarity with Dapper concepts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مزایای استفاده از Dapper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74320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/>
              </a:rPr>
              <a:t>Dapper به دلیل سبک‌بودن و عملکرد بالا محبوبیت زیادی دارد. برخی از مزایای آن شامل سرعت بالا، سادگی در استفاده، پشتیبانی از کوئری‌های SQL خام و عدم نیاز به پیکربندی پیچیده است.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endParaRPr sz="1800">
              <a:latin typeface="Vazirmatn Light"/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/>
              </a:rPr>
              <a:t>نکات کلیدی: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/>
              </a:rPr>
              <a:t>سرعت بالا، سادگی، پشتیبانی از SQL خام، عدم نیاز به پیکربندی پیچیده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سرعت بالا در Dapper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366032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Dapper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یکی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سریع‌ترین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ORM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موجود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.NET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ابزار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کاهش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سربارهای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رایج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ORM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سنگین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مانند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Entity Framework، </a:t>
            </a:r>
            <a:r>
              <a:rPr lang="fa-IR" dirty="0">
                <a:latin typeface="Vazirmatn Light" pitchFamily="2" charset="-78"/>
                <a:cs typeface="Vazirmatn Light" pitchFamily="2" charset="-78"/>
              </a:rPr>
              <a:t>حدودا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عملکرد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بهتری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ارائه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می‌دهد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کاهش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سربار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عملکرد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بهتر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مقایسه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Entity Framework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سادگی در استفاده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366032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Dapper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دلیل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طراحی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مستقیم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یادگیری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آسانی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توسعه‌دهندگان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راحتی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توابع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توسعه‌یافته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اجرای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کوئری‌ها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مپ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نتایج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اشیا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یادگیری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آسان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طراحی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مستقیم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مپ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خودکار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109728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r>
              <a:t>Code Examples:</a:t>
            </a:r>
          </a:p>
          <a:p>
            <a:pPr algn="l">
              <a:defRPr sz="1400">
                <a:latin typeface="Consolas"/>
              </a:defRPr>
            </a:pPr>
            <a:r>
              <a:t>var users = connection.Query&lt;User&gt;("SELECT * FROM Users");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پشتیبانی از کوئری‌های SQL خام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366032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 pitchFamily="2" charset="-78"/>
                <a:cs typeface="Vazirmatn Light" pitchFamily="2" charset="-78"/>
              </a:rPr>
              <a:t>Dapper به توسعه‌دهندگان اجازه می‌دهد تا از کوئری‌های SQL خام استفاده کنند که این امر کنترل بیشتری بر روی عملیات بانک اطلاعاتی فراهم می‌کند.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 pitchFamily="2" charset="-78"/>
                <a:cs typeface="Vazirmatn Light" pitchFamily="2" charset="-78"/>
              </a:rPr>
              <a:t>نکات کلیدی: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 pitchFamily="2" charset="-78"/>
                <a:cs typeface="Vazirmatn Light" pitchFamily="2" charset="-78"/>
              </a:rPr>
              <a:t>کنترل بیشتر، انعطاف‌پذیری بالا، پشتیبانی از پارامترها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109728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r>
              <a:t>Code Examples:</a:t>
            </a:r>
          </a:p>
          <a:p>
            <a:pPr algn="l">
              <a:defRPr sz="1400">
                <a:latin typeface="Consolas"/>
              </a:defRPr>
            </a:pPr>
            <a:r>
              <a:t>var user = connection.QueryFirstOrDefault&lt;User&gt;("SELECT * FROM Users WHERE Id = @Id", new { Id = 1 });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عدم نیاز به پیکربندی پیچیده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366032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 pitchFamily="2" charset="-78"/>
                <a:cs typeface="Vazirmatn Light" pitchFamily="2" charset="-78"/>
              </a:rPr>
              <a:t>برخلاف ORM های سنگین، Dapper نیاز به پیکربندی پیچیده یا فایل‌های مپینگ ندارد. این ویژگی باعث صرفه‌جویی در زمان و کاهش پیچیدگی پروژه می‌شود.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 pitchFamily="2" charset="-78"/>
                <a:cs typeface="Vazirmatn Light" pitchFamily="2" charset="-78"/>
              </a:rPr>
              <a:t>نکات کلیدی: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 pitchFamily="2" charset="-78"/>
                <a:cs typeface="Vazirmatn Light" pitchFamily="2" charset="-78"/>
              </a:rPr>
              <a:t>کاهش پیچیدگی، صرفه‌جویی در زمان، عدم نیاز به مپینگ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sz="6000" b="1">
                <a:latin typeface="Vazirmatn Black"/>
              </a:rPr>
              <a:t>● مفاهیم اصلی Dapper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sz="3200">
                <a:latin typeface="Vazirmatn Light"/>
              </a:rPr>
              <a:t>Familiarity with Dapper concepts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سناریوهای مناسب برای Dapper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350917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Dapper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پروژه‌هایی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مناسب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نیاز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عملکرد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بالا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دارند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stored procedure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می‌کنند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کوئری‌های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پیچیده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SQL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دارند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نیاز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کنترل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دقیق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روی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اجرای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کوئری‌ها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برنامه‌های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تراکنش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سنگین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SPها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نیاز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بهینه‌سازی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کوئری‌ها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109728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r>
              <a:t>Code Examples:</a:t>
            </a:r>
          </a:p>
          <a:p>
            <a:pPr algn="l">
              <a:defRPr sz="1400">
                <a:latin typeface="Consolas"/>
              </a:defRPr>
            </a:pPr>
            <a:r>
              <a:t>// استفاده از stored procedure</a:t>
            </a:r>
          </a:p>
          <a:p>
            <a:pPr algn="l">
              <a:defRPr sz="1400">
                <a:latin typeface="Consolas"/>
              </a:defRPr>
            </a:pPr>
            <a:r>
              <a:t>var results = connection.Query&lt;Report&gt;("sp_GenerateReport", </a:t>
            </a:r>
          </a:p>
          <a:p>
            <a:pPr algn="l">
              <a:defRPr sz="1400">
                <a:latin typeface="Consolas"/>
              </a:defRPr>
            </a:pPr>
            <a:r>
              <a:t> new { Year = 2023 }, </a:t>
            </a:r>
          </a:p>
          <a:p>
            <a:pPr algn="l">
              <a:defRPr sz="1400">
                <a:latin typeface="Consolas"/>
              </a:defRPr>
            </a:pPr>
            <a:r>
              <a:t> commandType: CommandType.StoredProcedure);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sz="2400" b="1" dirty="0">
                <a:latin typeface="Vazirmatn Black"/>
              </a:rPr>
              <a:t>● </a:t>
            </a:r>
            <a:r>
              <a:rPr sz="2400" b="1" dirty="0" err="1">
                <a:latin typeface="Vazirmatn Black"/>
              </a:rPr>
              <a:t>مثال‌های</a:t>
            </a:r>
            <a:r>
              <a:rPr sz="2400" b="1" dirty="0">
                <a:latin typeface="Vazirmatn Black"/>
              </a:rPr>
              <a:t> </a:t>
            </a:r>
            <a:r>
              <a:rPr sz="2400" b="1" dirty="0" err="1">
                <a:latin typeface="Vazirmatn Black"/>
              </a:rPr>
              <a:t>عملی</a:t>
            </a:r>
            <a:r>
              <a:rPr sz="2400" b="1" dirty="0">
                <a:latin typeface="Vazirmatn Black"/>
              </a:rPr>
              <a:t> (CRUD SQL, </a:t>
            </a:r>
            <a:r>
              <a:rPr sz="2400" b="1" dirty="0" err="1">
                <a:latin typeface="Vazirmatn Black"/>
              </a:rPr>
              <a:t>DynamicParameters,Mapping</a:t>
            </a:r>
            <a:r>
              <a:rPr sz="2400" b="1" dirty="0">
                <a:latin typeface="Vazirmatn Black"/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sz="3200">
                <a:latin typeface="Vazirmatn Light"/>
              </a:rPr>
              <a:t>Familiarity with Dapper concepts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عملیات CRUD با Dapper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935419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Dapper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عملیات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پایه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CRUD (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ایجاد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خواندن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به‌روزرسانی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حذف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)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کوئری‌های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SQL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پیاده‌سازی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می‌کند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Execute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عملیات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غیرپرس‌وجو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Query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خواندن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داده‌ها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پارامترهای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ایمن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@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8576"/>
            <a:ext cx="9144000" cy="2387600"/>
          </a:xfrm>
        </p:spPr>
        <p:txBody>
          <a:bodyPr anchor="ctr">
            <a:normAutofit/>
          </a:bodyPr>
          <a:lstStyle/>
          <a:p>
            <a:pPr rtl="1"/>
            <a:r>
              <a:rPr lang="en-US" sz="4400" dirty="0">
                <a:latin typeface="Vazirmatn Black" pitchFamily="2" charset="-78"/>
                <a:cs typeface="Vazirmatn Black" pitchFamily="2" charset="-78"/>
              </a:rPr>
              <a:t>Familiarity with Dapper concepts</a:t>
            </a: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565" y="1600200"/>
            <a:ext cx="109728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r>
              <a:rPr dirty="0"/>
              <a:t>Code Examples: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// </a:t>
            </a:r>
            <a:r>
              <a:rPr dirty="0" err="1"/>
              <a:t>ایجاد</a:t>
            </a: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 err="1"/>
              <a:t>connection.Execute</a:t>
            </a:r>
            <a:r>
              <a:rPr dirty="0"/>
              <a:t>("INSERT INTO Users (Name) VALUES (@Name)", new { Name = "John" });</a:t>
            </a:r>
          </a:p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// </a:t>
            </a:r>
            <a:r>
              <a:rPr dirty="0" err="1"/>
              <a:t>خواندن</a:t>
            </a: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var users = </a:t>
            </a:r>
            <a:r>
              <a:rPr dirty="0" err="1"/>
              <a:t>connection.Query</a:t>
            </a:r>
            <a:r>
              <a:rPr dirty="0"/>
              <a:t>&lt;User&gt;("SELECT * FROM Users");</a:t>
            </a:r>
          </a:p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// </a:t>
            </a:r>
            <a:r>
              <a:rPr dirty="0" err="1"/>
              <a:t>به‌روزرسانی</a:t>
            </a: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 err="1"/>
              <a:t>connection.Execute</a:t>
            </a:r>
            <a:r>
              <a:rPr dirty="0"/>
              <a:t>("UPDATE Users SET Name = @Name WHERE Id = @Id", new { Name = "John Doe", Id = 1 });</a:t>
            </a:r>
          </a:p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// </a:t>
            </a:r>
            <a:r>
              <a:rPr dirty="0" err="1"/>
              <a:t>حذف</a:t>
            </a: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 err="1"/>
              <a:t>connection.Execute</a:t>
            </a:r>
            <a:r>
              <a:rPr dirty="0"/>
              <a:t>("DELETE FROM Users WHERE Id = @Id", new { Id = 1 });</a:t>
            </a:r>
          </a:p>
        </p:txBody>
      </p:sp>
    </p:spTree>
    <p:extLst>
      <p:ext uri="{BB962C8B-B14F-4D97-AF65-F5344CB8AC3E}">
        <p14:creationId xmlns:p14="http://schemas.microsoft.com/office/powerpoint/2010/main" val="547911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استفاده از DynamicParameters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888705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DynamicParameters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شما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امکان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می‌دهد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پارامترهای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کوئری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صورت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پویا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انعطاف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بیشتری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ویژگی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کوئری‌های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پیچیده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پارامترهای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اختیاری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مفید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430650"/>
            <a:ext cx="10421443" cy="1996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Code Examples:</a:t>
            </a:r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var parameters = new </a:t>
            </a:r>
            <a:r>
              <a:rPr dirty="0" err="1"/>
              <a:t>DynamicParameters</a:t>
            </a:r>
            <a:r>
              <a:rPr dirty="0"/>
              <a:t>();</a:t>
            </a:r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 err="1"/>
              <a:t>parameters.Add</a:t>
            </a:r>
            <a:r>
              <a:rPr dirty="0"/>
              <a:t>("@Name", "John");</a:t>
            </a:r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 err="1"/>
              <a:t>parameters.Add</a:t>
            </a:r>
            <a:r>
              <a:rPr dirty="0"/>
              <a:t>("@Age", 30);</a:t>
            </a:r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endParaRPr dirty="0"/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var user = </a:t>
            </a:r>
            <a:r>
              <a:rPr dirty="0" err="1"/>
              <a:t>connection.Query</a:t>
            </a:r>
            <a:r>
              <a:rPr dirty="0"/>
              <a:t>&lt;User&gt;("SELECT * FROM Users WHERE Name = @Name AND Age &gt; @Age", parameters);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مپ کردن نتایج به آبجکت‌ها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350917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Dapper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طور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خودکار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نتایج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کوئری‌های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SQL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آبجکت‌های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.NET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مپ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می‌کند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مپینگ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تطابق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نام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ستون‌های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جدول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پراپرتی‌های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انجام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مپینگ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خودکار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نام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پشتیبانی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روابط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چند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امکان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مپینگ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موارد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خاص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6433"/>
            <a:ext cx="109728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r>
              <a:rPr dirty="0"/>
              <a:t>Code Examples: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public class User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public int Id { get; set; }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public string Name { get; set; }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var users = </a:t>
            </a:r>
            <a:r>
              <a:rPr dirty="0" err="1"/>
              <a:t>connection.Query</a:t>
            </a:r>
            <a:r>
              <a:rPr dirty="0"/>
              <a:t>&lt;User&gt;("SELECT Id, Name FROM Users");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جمع‌بندی و بهترین روش‌ها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350917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Dapper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ابزار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عالی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پایگاه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.NET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بهینه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همیشه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پارامترهای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ایمن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کوئری‌های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بهینه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بنویسید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قابلیت‌های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پیشرفته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مانند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DynamicParameters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مپینگ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چندگانه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نمایید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پارامترهای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ایمن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نوشتن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کوئری‌های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بهینه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ویژگی‌های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پیشرفته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صورت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نیاز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sz="6000" b="1">
                <a:latin typeface="Vazirmatn Black"/>
              </a:rPr>
              <a:t>● تعریف Dapper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sz="3200">
                <a:latin typeface="Vazirmatn Light"/>
              </a:rPr>
              <a:t>Familiarity with Dapper concepts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معرفی Dapper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350917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 pitchFamily="2" charset="-78"/>
                <a:cs typeface="Vazirmatn Light" pitchFamily="2" charset="-78"/>
              </a:rPr>
              <a:t>Dapper یک میکرو ORM (Object-Relational Mapper) سبک و سریع برای .NET است که توسط تیم StackOverflow توسعه داده شده است. این ابزار برای اجرای کوئری‌های SQL و مپ کردن نتایج به آبجکت‌های .NET طراحی شده است.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 pitchFamily="2" charset="-78"/>
                <a:cs typeface="Vazirmatn Light" pitchFamily="2" charset="-78"/>
              </a:rPr>
              <a:t>نکات کلیدی: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 pitchFamily="2" charset="-78"/>
                <a:cs typeface="Vazirmatn Light" pitchFamily="2" charset="-78"/>
              </a:rPr>
              <a:t>Dapper یک میکرو ORM است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 pitchFamily="2" charset="-78"/>
                <a:cs typeface="Vazirmatn Light" pitchFamily="2" charset="-78"/>
              </a:rPr>
              <a:t>توسط StackOverflow توسعه داده شده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>
                <a:latin typeface="Vazirmatn Light" pitchFamily="2" charset="-78"/>
                <a:cs typeface="Vazirmatn Light" pitchFamily="2" charset="-78"/>
              </a:rPr>
              <a:t>سبک و سریع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مزایای استفاده از Dapper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935419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Dapper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دلیل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سادگی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عملکرد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بالا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محبوبیت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زیادی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برخی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مزایای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شامل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-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سرعت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بسیار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بالا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نسبت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ORMهای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سنگین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مانند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Entity Framework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-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نزدیکی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SQL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خام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کنترل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بیشتری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توسعه‌دهنده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می‌دهد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-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حجم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پایین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عدم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نیاز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تنظیمات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پیچیده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-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پشتیبانی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کوئری‌های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چندگانه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(Multi-Mapping)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 dirty="0" err="1">
                <a:latin typeface="Vazirmatn Black"/>
              </a:rPr>
              <a:t>معایب</a:t>
            </a:r>
            <a:r>
              <a:rPr sz="4400" b="1" dirty="0">
                <a:latin typeface="Vazirmatn Black"/>
              </a:rPr>
              <a:t> و </a:t>
            </a:r>
            <a:r>
              <a:rPr sz="4400" b="1" dirty="0" err="1">
                <a:latin typeface="Vazirmatn Black"/>
              </a:rPr>
              <a:t>محدودیت‌های</a:t>
            </a:r>
            <a:r>
              <a:rPr sz="4400" b="1" dirty="0">
                <a:latin typeface="Vazirmatn Black"/>
              </a:rPr>
              <a:t> Dapper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935419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وجود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مزایای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زیاد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Dapper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محدودیت‌هایی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نیز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-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عدم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پشتیبانی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تغییرات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اتوماتیک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دیتابیس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(Migrations)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-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نیاز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نوشتن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دستی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کوئری‌های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SQL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-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عدم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پشتیبانی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LINQ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-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نیاز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دانش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SQL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مؤثر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مقایسه Dapper با ORMهای دیگر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E58D811-58D8-00FB-82EA-905EE6C4A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670966"/>
              </p:ext>
            </p:extLst>
          </p:nvPr>
        </p:nvGraphicFramePr>
        <p:xfrm>
          <a:off x="735495" y="719666"/>
          <a:ext cx="10694505" cy="485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 dirty="0" err="1">
                <a:latin typeface="Vazirmatn Black"/>
              </a:rPr>
              <a:t>نصب</a:t>
            </a:r>
            <a:r>
              <a:rPr sz="4400" b="1" dirty="0">
                <a:latin typeface="Vazirmatn Black"/>
              </a:rPr>
              <a:t> و </a:t>
            </a:r>
            <a:r>
              <a:rPr sz="4400" b="1" dirty="0" err="1">
                <a:latin typeface="Vazirmatn Black"/>
              </a:rPr>
              <a:t>راه‌اندازی</a:t>
            </a:r>
            <a:r>
              <a:rPr sz="4400" b="1" dirty="0">
                <a:latin typeface="Vazirmatn Black"/>
              </a:rPr>
              <a:t> Dapper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427861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dirty="0">
                <a:latin typeface="Vazirmatn Light" pitchFamily="2" charset="-78"/>
                <a:cs typeface="Vazirmatn Light" pitchFamily="2" charset="-78"/>
              </a:rPr>
              <a:t>1.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ز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طریق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NuGet Package Manager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: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Install-Package Dapper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fa-IR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2.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طریق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.NET CLI: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dotnet add package Dapper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dirty="0">
                <a:latin typeface="Vazirmatn Light" pitchFamily="2" charset="-78"/>
                <a:cs typeface="Vazirmatn Light" pitchFamily="2" charset="-78"/>
              </a:rPr>
              <a:t>3.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ز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طریق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NuGet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ویژوال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استودیو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109728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r>
              <a:t>Code Examples:</a:t>
            </a:r>
          </a:p>
          <a:p>
            <a:pPr algn="l">
              <a:defRPr sz="1400">
                <a:latin typeface="Consolas"/>
              </a:defRPr>
            </a:pPr>
            <a:r>
              <a:t>// نصب از طریق Package Manager Console</a:t>
            </a:r>
          </a:p>
          <a:p>
            <a:pPr algn="l">
              <a:defRPr sz="1400">
                <a:latin typeface="Consolas"/>
              </a:defRPr>
            </a:pPr>
            <a:r>
              <a:t>PM&gt; Install-Package Dapper</a:t>
            </a:r>
          </a:p>
          <a:p>
            <a:pPr algn="l">
              <a:defRPr sz="1400">
                <a:latin typeface="Consolas"/>
              </a:defRPr>
            </a:pPr>
            <a:endParaRPr/>
          </a:p>
          <a:p>
            <a:pPr algn="l">
              <a:defRPr sz="1400">
                <a:latin typeface="Consolas"/>
              </a:defRPr>
            </a:pPr>
            <a:r>
              <a:t>// نصب از طریق .NET CLI</a:t>
            </a:r>
          </a:p>
          <a:p>
            <a:pPr algn="l">
              <a:defRPr sz="1400">
                <a:latin typeface="Consolas"/>
              </a:defRPr>
            </a:pPr>
            <a:r>
              <a:t>$ dotnet add package Dapper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 dirty="0" err="1">
                <a:latin typeface="Vazirmatn Black"/>
              </a:rPr>
              <a:t>اولین</a:t>
            </a:r>
            <a:r>
              <a:rPr sz="4400" b="1" dirty="0">
                <a:latin typeface="Vazirmatn Black"/>
              </a:rPr>
              <a:t> </a:t>
            </a:r>
            <a:r>
              <a:rPr sz="4400" b="1" dirty="0" err="1">
                <a:latin typeface="Vazirmatn Black"/>
              </a:rPr>
              <a:t>کوئری</a:t>
            </a:r>
            <a:r>
              <a:rPr sz="4400" b="1" dirty="0">
                <a:latin typeface="Vazirmatn Black"/>
              </a:rPr>
              <a:t> </a:t>
            </a:r>
            <a:r>
              <a:rPr sz="4400" b="1" dirty="0" err="1">
                <a:latin typeface="Vazirmatn Black"/>
              </a:rPr>
              <a:t>با</a:t>
            </a:r>
            <a:r>
              <a:rPr sz="4400" b="1" dirty="0">
                <a:latin typeface="Vazirmatn Black"/>
              </a:rPr>
              <a:t> Dapper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427861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1.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ایجاد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connection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دیتابیس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dirty="0">
                <a:latin typeface="Vazirmatn Light" pitchFamily="2" charset="-78"/>
                <a:cs typeface="Vazirmatn Light" pitchFamily="2" charset="-78"/>
              </a:rPr>
              <a:t>2.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نوشتن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کوئری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SQL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dirty="0">
                <a:latin typeface="Vazirmatn Light" pitchFamily="2" charset="-78"/>
                <a:cs typeface="Vazirmatn Light" pitchFamily="2" charset="-78"/>
              </a:rPr>
              <a:t>3.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متد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Query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Execute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dirty="0">
                <a:latin typeface="Vazirmatn Light" pitchFamily="2" charset="-78"/>
                <a:cs typeface="Vazirmatn Light" pitchFamily="2" charset="-78"/>
              </a:rPr>
              <a:t>4.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مپ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نتایج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مپ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اتوماتیک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آبجکت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109728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r>
              <a:rPr dirty="0"/>
              <a:t>Code Examples: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using var connection = new </a:t>
            </a:r>
            <a:r>
              <a:rPr dirty="0" err="1"/>
              <a:t>SqlConnection</a:t>
            </a:r>
            <a:r>
              <a:rPr dirty="0"/>
              <a:t>(</a:t>
            </a:r>
            <a:r>
              <a:rPr dirty="0" err="1"/>
              <a:t>connectionString</a:t>
            </a:r>
            <a:r>
              <a:rPr dirty="0"/>
              <a:t>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var products = </a:t>
            </a:r>
            <a:r>
              <a:rPr dirty="0" err="1"/>
              <a:t>connection.Query</a:t>
            </a:r>
            <a:r>
              <a:rPr dirty="0"/>
              <a:t>&lt;Product&gt;("SELECT * FROM Products");</a:t>
            </a:r>
          </a:p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foreach(var product in products)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</a:t>
            </a:r>
            <a:r>
              <a:rPr dirty="0" err="1"/>
              <a:t>Console.WriteLine</a:t>
            </a:r>
            <a:r>
              <a:rPr dirty="0"/>
              <a:t>(</a:t>
            </a:r>
            <a:r>
              <a:rPr dirty="0" err="1"/>
              <a:t>product.Name</a:t>
            </a:r>
            <a:r>
              <a:rPr dirty="0"/>
              <a:t>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1364</Words>
  <Application>Microsoft Office PowerPoint</Application>
  <PresentationFormat>Widescreen</PresentationFormat>
  <Paragraphs>174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Arial</vt:lpstr>
      <vt:lpstr>Calibri</vt:lpstr>
      <vt:lpstr>Vazirmatn Black</vt:lpstr>
      <vt:lpstr>Vazirmatn Light</vt:lpstr>
      <vt:lpstr>Office Theme</vt:lpstr>
      <vt:lpstr>PowerPoint Presentation</vt:lpstr>
      <vt:lpstr>Familiarity with Dapper concepts</vt:lpstr>
      <vt:lpstr>● تعریف Dapper</vt:lpstr>
      <vt:lpstr>معرفی Dapper</vt:lpstr>
      <vt:lpstr>مزایای استفاده از Dapper</vt:lpstr>
      <vt:lpstr>معایب و محدودیت‌های Dapper</vt:lpstr>
      <vt:lpstr>مقایسه Dapper با ORMهای دیگر</vt:lpstr>
      <vt:lpstr>نصب و راه‌اندازی Dapper</vt:lpstr>
      <vt:lpstr>اولین کوئری با Dapper</vt:lpstr>
      <vt:lpstr>● مزایای استفاده از Dapper</vt:lpstr>
      <vt:lpstr>مزایای استفاده از Dapper</vt:lpstr>
      <vt:lpstr>سرعت بالا در Dapper</vt:lpstr>
      <vt:lpstr>سادگی در استفاده</vt:lpstr>
      <vt:lpstr>پشتیبانی از کوئری‌های SQL خام</vt:lpstr>
      <vt:lpstr>عدم نیاز به پیکربندی پیچیده</vt:lpstr>
      <vt:lpstr>● مفاهیم اصلی Dapper</vt:lpstr>
      <vt:lpstr>سناریوهای مناسب برای Dapper</vt:lpstr>
      <vt:lpstr>● مثال‌های عملی (CRUD SQL, DynamicParameters,Mapping)</vt:lpstr>
      <vt:lpstr>عملیات CRUD با Dapper</vt:lpstr>
      <vt:lpstr>PowerPoint Presentation</vt:lpstr>
      <vt:lpstr>استفاده از DynamicParameters</vt:lpstr>
      <vt:lpstr>مپ کردن نتایج به آبجکت‌ها</vt:lpstr>
      <vt:lpstr>جمع‌بندی و بهترین روش‌ها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126</cp:revision>
  <dcterms:created xsi:type="dcterms:W3CDTF">2024-10-05T09:48:47Z</dcterms:created>
  <dcterms:modified xsi:type="dcterms:W3CDTF">2025-04-04T12:01:19Z</dcterms:modified>
</cp:coreProperties>
</file>